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80" r:id="rId2"/>
    <p:sldId id="281" r:id="rId3"/>
    <p:sldId id="266" r:id="rId4"/>
    <p:sldId id="282" r:id="rId5"/>
    <p:sldId id="283" r:id="rId6"/>
    <p:sldId id="277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33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145400-4A31-4271-BBE5-D3C116618F93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1A1451-1F38-4279-8109-AACC333FE7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6855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93DDD9-7490-4EBB-ADA7-545F7A84B0B2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FB0BF6-6D7B-44C4-BF25-7FCA3A844C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546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016C00E-8CBD-4A27-84F9-5EF4E6954C38}" type="slidenum">
              <a:rPr lang="en-US" altLang="en-US">
                <a:solidFill>
                  <a:prstClr val="black"/>
                </a:solidFill>
              </a:rPr>
              <a:pPr eaLnBrk="1" hangingPunct="1"/>
              <a:t>3</a:t>
            </a:fld>
            <a:endParaRPr lang="en-US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FB0BF6-6D7B-44C4-BF25-7FCA3A844C2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826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3/15/2018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EE7F7FB-2C89-4B3F-A3AC-E69086BE3DC0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096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3/15/2018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088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3/15/2018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474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3/15/2018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165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3/15/2018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789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3/15/2018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595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3/15/2018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483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3/15/2018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735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3/15/2018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273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3/15/2018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427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3/15/2018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EE7F7FB-2C89-4B3F-A3AC-E69086BE3DC0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6037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3/15/2018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611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20782" y="304800"/>
            <a:ext cx="9144000" cy="106680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2400" dirty="0" smtClean="0">
                <a:solidFill>
                  <a:srgbClr val="00B050"/>
                </a:solidFill>
              </a:rPr>
              <a:t>Me llamo ___________________ 		Clase 801</a:t>
            </a:r>
            <a:br>
              <a:rPr lang="en-US" altLang="en-US" sz="2400" dirty="0" smtClean="0">
                <a:solidFill>
                  <a:srgbClr val="00B050"/>
                </a:solidFill>
              </a:rPr>
            </a:br>
            <a:r>
              <a:rPr lang="en-US" altLang="en-US" sz="2400" dirty="0" smtClean="0">
                <a:solidFill>
                  <a:srgbClr val="00B050"/>
                </a:solidFill>
              </a:rPr>
              <a:t>La fecha es el 16 de </a:t>
            </a:r>
            <a:r>
              <a:rPr lang="en-US" altLang="en-US" sz="2400" dirty="0" err="1" smtClean="0">
                <a:solidFill>
                  <a:srgbClr val="00B050"/>
                </a:solidFill>
              </a:rPr>
              <a:t>MARZo</a:t>
            </a:r>
            <a:r>
              <a:rPr lang="en-US" altLang="en-US" sz="2400" dirty="0" smtClean="0">
                <a:solidFill>
                  <a:srgbClr val="00B050"/>
                </a:solidFill>
              </a:rPr>
              <a:t> del 2018</a:t>
            </a:r>
            <a:endParaRPr lang="en-US" altLang="en-US" sz="2400" dirty="0" smtClean="0">
              <a:solidFill>
                <a:srgbClr val="00B05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0" y="1094508"/>
            <a:ext cx="9144000" cy="5306291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>
              <a:buFont typeface="Wingdings" pitchFamily="2" charset="2"/>
              <a:buNone/>
            </a:pPr>
            <a:r>
              <a:rPr lang="es-ES_tradnl" altLang="en-US" sz="2800" smtClean="0">
                <a:solidFill>
                  <a:srgbClr val="FF0000"/>
                </a:solidFill>
              </a:rPr>
              <a:t>Propósito # 61: </a:t>
            </a:r>
            <a:r>
              <a:rPr lang="es-ES_tradnl" altLang="en-US" sz="2800" b="0" smtClean="0"/>
              <a:t>¿Como repasamos para el Examen de la Unidad 4 del jueves?</a:t>
            </a:r>
          </a:p>
          <a:p>
            <a:r>
              <a:rPr lang="en-US" sz="2800" b="0" smtClean="0">
                <a:solidFill>
                  <a:srgbClr val="7030A0"/>
                </a:solidFill>
              </a:rPr>
              <a:t>L.O: to review for the unit exam</a:t>
            </a:r>
          </a:p>
          <a:p>
            <a:pPr marL="609600" indent="-609600">
              <a:buFont typeface="Wingdings" pitchFamily="2" charset="2"/>
              <a:buNone/>
            </a:pPr>
            <a:r>
              <a:rPr lang="es-ES_tradnl" altLang="en-US" sz="2800" smtClean="0">
                <a:solidFill>
                  <a:srgbClr val="FF0000"/>
                </a:solidFill>
              </a:rPr>
              <a:t>Actividad Inicial:</a:t>
            </a:r>
          </a:p>
          <a:p>
            <a:pPr marL="609600" indent="-609600">
              <a:buFont typeface="Wingdings" pitchFamily="2" charset="2"/>
              <a:buNone/>
            </a:pPr>
            <a:r>
              <a:rPr lang="es-ES_tradnl" altLang="en-US" sz="2800" smtClean="0">
                <a:solidFill>
                  <a:srgbClr val="FFC000"/>
                </a:solidFill>
              </a:rPr>
              <a:t>I- </a:t>
            </a:r>
            <a:r>
              <a:rPr lang="es-ES_tradnl" altLang="en-US" sz="2800" smtClean="0"/>
              <a:t>Rewrite using the preterite and POD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sz="2800" smtClean="0"/>
              <a:t>Martin usa los anteojos de sol en la playa.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sz="2800" smtClean="0"/>
              <a:t>¡Tenemos la tarea completa!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sz="2800" smtClean="0"/>
              <a:t>¿Compras libros en la biblioteca?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sz="2800" smtClean="0"/>
              <a:t>Yo no miro el noticiero </a:t>
            </a:r>
            <a:r>
              <a:rPr lang="es-ES_tradnl" altLang="en-US" i="1" smtClean="0"/>
              <a:t>(tv news)</a:t>
            </a:r>
            <a:r>
              <a:rPr lang="es-ES_tradnl" altLang="en-US" sz="2800" smtClean="0"/>
              <a:t>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sz="2800" smtClean="0"/>
              <a:t>¿Esperas a tus amigos después de las clases?</a:t>
            </a:r>
            <a:endParaRPr lang="es-ES_tradnl" alt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935530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28600"/>
            <a:ext cx="8229600" cy="8382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dirty="0" err="1" smtClean="0">
                <a:solidFill>
                  <a:srgbClr val="FF0000"/>
                </a:solidFill>
              </a:rPr>
              <a:t>Practica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131618" y="1143000"/>
            <a:ext cx="8991600" cy="59436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ES_tradnl" sz="2800" smtClean="0">
                <a:solidFill>
                  <a:srgbClr val="FFC000"/>
                </a:solidFill>
              </a:rPr>
              <a:t>II- </a:t>
            </a:r>
            <a:r>
              <a:rPr lang="es-ES_tradnl" sz="2800" b="0" smtClean="0"/>
              <a:t>Copia y completa con el </a:t>
            </a:r>
            <a:r>
              <a:rPr lang="es-ES_tradnl" sz="2800" u="sng" smtClean="0"/>
              <a:t>preterito</a:t>
            </a:r>
            <a:r>
              <a:rPr lang="es-ES_tradnl" sz="2800" b="0" smtClean="0"/>
              <a:t> de </a:t>
            </a:r>
            <a:r>
              <a:rPr lang="es-ES_tradnl" sz="2800" b="0" smtClean="0">
                <a:solidFill>
                  <a:srgbClr val="0070C0"/>
                </a:solidFill>
              </a:rPr>
              <a:t>Hablar</a:t>
            </a:r>
            <a:r>
              <a:rPr lang="es-ES_tradnl" sz="2800" b="0" smtClean="0"/>
              <a:t>: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z="2800" b="0" smtClean="0"/>
              <a:t>¿_________(tú) con Marisol?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z="2800" b="0" smtClean="0"/>
              <a:t>No, yo no ________ con ella.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z="2800" b="0" smtClean="0"/>
              <a:t>¿_________ mamá con ella?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z="2800" b="0" smtClean="0"/>
              <a:t>Sí, creo que mamá _______ con ella.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z="2800" b="0" smtClean="0"/>
              <a:t>¿Con quién __________ ustedes?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z="2800" b="0" smtClean="0"/>
              <a:t>(Nosotros) __________ con la tía Inés.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z="2800" b="0" smtClean="0"/>
              <a:t>Pero, ¿__________ ustedes con Marisol también?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z="2800" b="0" smtClean="0"/>
              <a:t>Sí, (nosotros) __________ con Marisol, y Marisol ________ con Pilar.</a:t>
            </a:r>
            <a:endParaRPr lang="es-ES_tradnl" sz="2800" b="0" dirty="0" smtClean="0"/>
          </a:p>
        </p:txBody>
      </p:sp>
    </p:spTree>
    <p:extLst>
      <p:ext uri="{BB962C8B-B14F-4D97-AF65-F5344CB8AC3E}">
        <p14:creationId xmlns:p14="http://schemas.microsoft.com/office/powerpoint/2010/main" val="391619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150019" y="76200"/>
            <a:ext cx="8610600" cy="5562600"/>
          </a:xfrm>
        </p:spPr>
        <p:txBody>
          <a:bodyPr>
            <a:normAutofit/>
          </a:bodyPr>
          <a:lstStyle/>
          <a:p>
            <a:pPr marL="0" indent="0" eaLnBrk="1" hangingPunct="1">
              <a:buFont typeface="Wingdings" pitchFamily="2" charset="2"/>
              <a:buNone/>
            </a:pPr>
            <a:r>
              <a:rPr lang="en-US" altLang="en-US" sz="3200" dirty="0" smtClean="0">
                <a:solidFill>
                  <a:srgbClr val="FFC000"/>
                </a:solidFill>
              </a:rPr>
              <a:t>III-</a:t>
            </a:r>
            <a:r>
              <a:rPr lang="en-US" altLang="en-US" sz="3200" b="0" dirty="0" smtClean="0">
                <a:solidFill>
                  <a:srgbClr val="FFC000"/>
                </a:solidFill>
              </a:rPr>
              <a:t> </a:t>
            </a:r>
            <a:r>
              <a:rPr lang="en-US" altLang="en-US" sz="3200" b="0" dirty="0" err="1" smtClean="0"/>
              <a:t>Identifica</a:t>
            </a:r>
            <a:r>
              <a:rPr lang="en-US" altLang="en-US" sz="3200" b="0" dirty="0" smtClean="0"/>
              <a:t> el </a:t>
            </a:r>
            <a:r>
              <a:rPr lang="en-US" altLang="en-US" sz="3200" b="0" dirty="0" err="1" smtClean="0"/>
              <a:t>vocabulario</a:t>
            </a:r>
            <a:r>
              <a:rPr lang="en-US" altLang="en-US" sz="3200" b="0" dirty="0" smtClean="0"/>
              <a:t>.</a:t>
            </a:r>
          </a:p>
          <a:p>
            <a:pPr marL="0" indent="0" eaLnBrk="1" hangingPunct="1">
              <a:buFont typeface="Wingdings" pitchFamily="2" charset="2"/>
              <a:buNone/>
            </a:pPr>
            <a:endParaRPr lang="en-US" altLang="en-US" sz="3200" b="0" dirty="0" smtClean="0"/>
          </a:p>
        </p:txBody>
      </p:sp>
      <p:pic>
        <p:nvPicPr>
          <p:cNvPr id="614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85800"/>
            <a:ext cx="17526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685800"/>
            <a:ext cx="1447800" cy="1306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 descr="http://t1.gstatic.com/images?q=tbn:ANd9GcREl1kNEFvXd0p3wTAiFvxVtBw2yvQKGAPNBNFigDld_M3dBqu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8100" y="609600"/>
            <a:ext cx="1866900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15" descr="http://t1.gstatic.com/images?q=tbn:ANd9GcSSFOtYfSjG6Ur4qg7x5FsrJwOEsCqds7el2BRzezXbLqhLuVHvrQ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533400"/>
            <a:ext cx="15240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2" descr="http://t0.gstatic.com/images?q=tbn:ANd9GcS1mMxJ_inzNefSSGg10OrNXa6WtXt5GrL0pBJQbP_vWCC2SKS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2518" y="682625"/>
            <a:ext cx="16002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Picture 2" descr="C:\Users\Faculty\AppData\Local\Microsoft\Windows\Temporary Internet Files\Content.IE5\3XA7YHXQ\MC900232931[1].wmf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614" b="-3879"/>
          <a:stretch/>
        </p:blipFill>
        <p:spPr bwMode="auto">
          <a:xfrm rot="-173085">
            <a:off x="656065" y="3047165"/>
            <a:ext cx="1132617" cy="15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4" name="Picture 3" descr="C:\Users\Faculty\AppData\Local\Microsoft\Windows\Temporary Internet Files\Content.IE5\OG0ZD6OF\MC900390700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175000"/>
            <a:ext cx="19812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5" name="Picture 2" descr="http://t0.gstatic.com/images?q=tbn:ANd9GcSN9OEo_4nSljLPNkNTOg5h2AhyB4I_dVzVd_RV_ulZIzI4q5BTg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131993"/>
            <a:ext cx="1752600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2400" y="762000"/>
            <a:ext cx="376238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000000">
                    <a:lumMod val="90000"/>
                    <a:lumOff val="10000"/>
                  </a:srgbClr>
                </a:solidFill>
              </a:rPr>
              <a:t>1.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905000" y="762000"/>
            <a:ext cx="376238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000000">
                    <a:lumMod val="90000"/>
                    <a:lumOff val="10000"/>
                  </a:srgbClr>
                </a:solidFill>
              </a:rPr>
              <a:t>2.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505200" y="762000"/>
            <a:ext cx="376237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000000">
                    <a:lumMod val="90000"/>
                    <a:lumOff val="10000"/>
                  </a:srgbClr>
                </a:solidFill>
              </a:rPr>
              <a:t>3.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795963" y="533400"/>
            <a:ext cx="376237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000000">
                    <a:lumMod val="90000"/>
                    <a:lumOff val="10000"/>
                  </a:srgbClr>
                </a:solidFill>
              </a:rPr>
              <a:t>4.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315200" y="312738"/>
            <a:ext cx="376238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000000">
                    <a:lumMod val="90000"/>
                    <a:lumOff val="10000"/>
                  </a:srgbClr>
                </a:solidFill>
              </a:rPr>
              <a:t>5.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52400" y="3276600"/>
            <a:ext cx="376238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000000">
                    <a:lumMod val="90000"/>
                    <a:lumOff val="10000"/>
                  </a:srgbClr>
                </a:solidFill>
              </a:rPr>
              <a:t>6.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240757" y="3280786"/>
            <a:ext cx="376238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000000">
                    <a:lumMod val="90000"/>
                    <a:lumOff val="10000"/>
                  </a:srgbClr>
                </a:solidFill>
              </a:rPr>
              <a:t>7.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114800" y="3179186"/>
            <a:ext cx="376237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000000">
                    <a:lumMod val="90000"/>
                    <a:lumOff val="10000"/>
                  </a:srgbClr>
                </a:solidFill>
              </a:rPr>
              <a:t>8.</a:t>
            </a:r>
          </a:p>
        </p:txBody>
      </p:sp>
      <p:pic>
        <p:nvPicPr>
          <p:cNvPr id="29" name="Picture 6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2832893"/>
            <a:ext cx="1549400" cy="162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6329363" y="3213100"/>
            <a:ext cx="376237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000000">
                    <a:lumMod val="90000"/>
                    <a:lumOff val="10000"/>
                  </a:srgbClr>
                </a:solidFill>
              </a:rPr>
              <a:t>9.</a:t>
            </a:r>
          </a:p>
        </p:txBody>
      </p:sp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76" y="5400675"/>
            <a:ext cx="1746250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2148106" y="5252316"/>
            <a:ext cx="504825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000000">
                    <a:lumMod val="90000"/>
                    <a:lumOff val="10000"/>
                  </a:srgbClr>
                </a:solidFill>
              </a:rPr>
              <a:t>10.</a:t>
            </a:r>
          </a:p>
        </p:txBody>
      </p:sp>
      <p:pic>
        <p:nvPicPr>
          <p:cNvPr id="35" name="Picture 7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7625" y="5459412"/>
            <a:ext cx="1755775" cy="78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6040437" y="5466339"/>
            <a:ext cx="492125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000000">
                    <a:lumMod val="90000"/>
                    <a:lumOff val="10000"/>
                  </a:srgbClr>
                </a:solidFill>
              </a:rPr>
              <a:t>11.</a:t>
            </a:r>
          </a:p>
        </p:txBody>
      </p:sp>
    </p:spTree>
    <p:extLst>
      <p:ext uri="{BB962C8B-B14F-4D97-AF65-F5344CB8AC3E}">
        <p14:creationId xmlns:p14="http://schemas.microsoft.com/office/powerpoint/2010/main" val="4289341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457200" y="76200"/>
            <a:ext cx="8229600" cy="88423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mtClean="0">
                <a:solidFill>
                  <a:srgbClr val="FF0000"/>
                </a:solidFill>
              </a:rPr>
              <a:t>Practica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  <p:sp>
        <p:nvSpPr>
          <p:cNvPr id="3" name="Content Placeholder 4"/>
          <p:cNvSpPr txBox="1">
            <a:spLocks/>
          </p:cNvSpPr>
          <p:nvPr/>
        </p:nvSpPr>
        <p:spPr>
          <a:xfrm>
            <a:off x="152400" y="990600"/>
            <a:ext cx="8686800" cy="55626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defRPr/>
            </a:pPr>
            <a:r>
              <a:rPr lang="es-ES" sz="3200" smtClean="0">
                <a:solidFill>
                  <a:srgbClr val="FFC000"/>
                </a:solidFill>
              </a:rPr>
              <a:t>III- </a:t>
            </a:r>
            <a:r>
              <a:rPr lang="es-ES" sz="3200" b="0" smtClean="0"/>
              <a:t>Re-write in the </a:t>
            </a:r>
            <a:r>
              <a:rPr lang="es-ES" sz="3200" u="sng" smtClean="0"/>
              <a:t>preterite</a:t>
            </a:r>
            <a:r>
              <a:rPr lang="es-ES" sz="3200" b="0" smtClean="0"/>
              <a:t> tense</a:t>
            </a:r>
          </a:p>
          <a:p>
            <a:pPr marL="514350" indent="-514350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r>
              <a:rPr lang="es-ES" sz="3200" b="0" smtClean="0"/>
              <a:t>Yo paso el fin de semana en la playa.</a:t>
            </a:r>
          </a:p>
          <a:p>
            <a:pPr marL="514350" indent="-514350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r>
              <a:rPr lang="es-ES" sz="3200" b="0" smtClean="0"/>
              <a:t>Miramos el juego en la televisión.</a:t>
            </a:r>
          </a:p>
          <a:p>
            <a:pPr marL="514350" indent="-514350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r>
              <a:rPr lang="es-ES" sz="3200" b="0" smtClean="0"/>
              <a:t>Ellos juegan voleibol en la playa.</a:t>
            </a:r>
          </a:p>
          <a:p>
            <a:pPr marL="514350" indent="-514350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r>
              <a:rPr lang="es-ES" sz="3200" b="0" smtClean="0"/>
              <a:t>¿Esquías en el agua?</a:t>
            </a:r>
          </a:p>
          <a:p>
            <a:pPr marL="514350" indent="-514350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r>
              <a:rPr lang="es-ES" sz="3200" b="0" smtClean="0"/>
              <a:t>Tomo un refresco. </a:t>
            </a:r>
          </a:p>
          <a:p>
            <a:pPr marL="514350" indent="-514350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r>
              <a:rPr lang="es-ES" sz="3200" b="0" smtClean="0"/>
              <a:t>Pago en la caja.</a:t>
            </a:r>
          </a:p>
          <a:p>
            <a:pPr marL="514350" indent="-514350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r>
              <a:rPr lang="es-ES" sz="3200" b="0" smtClean="0"/>
              <a:t> ¿No compras una crema bronceadora?</a:t>
            </a:r>
          </a:p>
          <a:p>
            <a:pPr marL="514350" indent="-514350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r>
              <a:rPr lang="es-ES" sz="3200" b="0" smtClean="0"/>
              <a:t>Ella deja su traje de baño en casa.</a:t>
            </a:r>
            <a:endParaRPr lang="es-ES" sz="3200" b="0" dirty="0" smtClean="0"/>
          </a:p>
        </p:txBody>
      </p:sp>
    </p:spTree>
    <p:extLst>
      <p:ext uri="{BB962C8B-B14F-4D97-AF65-F5344CB8AC3E}">
        <p14:creationId xmlns:p14="http://schemas.microsoft.com/office/powerpoint/2010/main" val="2048011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457200" y="76200"/>
            <a:ext cx="8229600" cy="88423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dirty="0" err="1" smtClean="0">
                <a:solidFill>
                  <a:srgbClr val="FF0000"/>
                </a:solidFill>
              </a:rPr>
              <a:t>Practica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  <p:sp>
        <p:nvSpPr>
          <p:cNvPr id="3" name="Content Placeholder 4"/>
          <p:cNvSpPr txBox="1">
            <a:spLocks/>
          </p:cNvSpPr>
          <p:nvPr/>
        </p:nvSpPr>
        <p:spPr>
          <a:xfrm>
            <a:off x="152400" y="990600"/>
            <a:ext cx="8686800" cy="5562600"/>
          </a:xfrm>
          <a:prstGeom prst="rect">
            <a:avLst/>
          </a:prstGeom>
        </p:spPr>
        <p:txBody>
          <a:bodyPr rtlCol="0">
            <a:normAutofit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defRPr/>
            </a:pPr>
            <a:r>
              <a:rPr lang="es-ES" sz="3200" dirty="0" smtClean="0">
                <a:solidFill>
                  <a:srgbClr val="FFC000"/>
                </a:solidFill>
              </a:rPr>
              <a:t>IV-</a:t>
            </a:r>
            <a:r>
              <a:rPr lang="es-ES" sz="3200" b="0" dirty="0" err="1" smtClean="0"/>
              <a:t>copy</a:t>
            </a:r>
            <a:r>
              <a:rPr lang="es-ES" sz="3200" b="0" dirty="0" smtClean="0"/>
              <a:t> and </a:t>
            </a:r>
            <a:r>
              <a:rPr lang="es-ES" sz="3200" b="0" u="sng" dirty="0" err="1" smtClean="0"/>
              <a:t>answer</a:t>
            </a:r>
            <a:r>
              <a:rPr lang="es-ES" sz="3200" b="0" dirty="0" smtClean="0"/>
              <a:t> </a:t>
            </a:r>
            <a:r>
              <a:rPr lang="es-ES" sz="3200" dirty="0" err="1" smtClean="0"/>
              <a:t>using</a:t>
            </a:r>
            <a:r>
              <a:rPr lang="es-ES" sz="3200" dirty="0" smtClean="0"/>
              <a:t> </a:t>
            </a:r>
            <a:r>
              <a:rPr lang="es-ES" sz="3200" dirty="0" err="1" smtClean="0"/>
              <a:t>the</a:t>
            </a:r>
            <a:r>
              <a:rPr lang="es-ES" sz="3200" dirty="0" smtClean="0"/>
              <a:t> </a:t>
            </a:r>
            <a:r>
              <a:rPr lang="es-ES" sz="3200" dirty="0" smtClean="0"/>
              <a:t>POD</a:t>
            </a:r>
          </a:p>
          <a:p>
            <a:pPr>
              <a:spcAft>
                <a:spcPts val="0"/>
              </a:spcAft>
              <a:defRPr/>
            </a:pPr>
            <a:endParaRPr lang="es-ES" sz="3200" dirty="0" smtClean="0"/>
          </a:p>
          <a:p>
            <a:pPr marL="514350" indent="-514350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r>
              <a:rPr lang="es-ES" sz="3200" b="0" dirty="0" smtClean="0"/>
              <a:t>¿Pasaste el examen de algebra?</a:t>
            </a:r>
          </a:p>
          <a:p>
            <a:pPr marL="514350" indent="-514350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endParaRPr lang="es-ES" sz="3200" b="0" dirty="0" smtClean="0"/>
          </a:p>
          <a:p>
            <a:pPr marL="514350" indent="-514350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r>
              <a:rPr lang="es-ES" sz="3200" b="0" dirty="0" smtClean="0"/>
              <a:t>¿Escribieron muchos apuntes ayer?</a:t>
            </a:r>
          </a:p>
          <a:p>
            <a:pPr marL="514350" indent="-514350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endParaRPr lang="es-ES" sz="3200" b="0" dirty="0"/>
          </a:p>
          <a:p>
            <a:pPr marL="514350" indent="-514350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r>
              <a:rPr lang="es-ES" sz="3200" b="0" dirty="0" smtClean="0"/>
              <a:t>¿Visitaste a tu familia el fin de semana pasado?</a:t>
            </a:r>
          </a:p>
          <a:p>
            <a:pPr marL="514350" indent="-514350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endParaRPr lang="es-ES" sz="3200" b="0" dirty="0"/>
          </a:p>
          <a:p>
            <a:pPr marL="514350" indent="-514350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r>
              <a:rPr lang="es-ES" sz="3200" b="0" dirty="0" smtClean="0"/>
              <a:t> ¿Hablaron español con sus padres?</a:t>
            </a:r>
          </a:p>
        </p:txBody>
      </p:sp>
    </p:spTree>
    <p:extLst>
      <p:ext uri="{BB962C8B-B14F-4D97-AF65-F5344CB8AC3E}">
        <p14:creationId xmlns:p14="http://schemas.microsoft.com/office/powerpoint/2010/main" val="28096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5791200" cy="838518"/>
          </a:xfrm>
        </p:spPr>
        <p:txBody>
          <a:bodyPr/>
          <a:lstStyle/>
          <a:p>
            <a:r>
              <a:rPr lang="en-US" dirty="0" err="1" smtClean="0"/>
              <a:t>TARea</a:t>
            </a:r>
            <a:r>
              <a:rPr lang="en-US" dirty="0" smtClean="0"/>
              <a:t> 61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382000" cy="5562600"/>
          </a:xfrm>
        </p:spPr>
        <p:txBody>
          <a:bodyPr>
            <a:normAutofit fontScale="77500" lnSpcReduction="20000"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b="0" dirty="0" err="1" smtClean="0"/>
              <a:t>Completa</a:t>
            </a:r>
            <a:r>
              <a:rPr lang="en-US" sz="4400" b="0" dirty="0" smtClean="0"/>
              <a:t> la </a:t>
            </a:r>
            <a:r>
              <a:rPr lang="en-US" sz="4400" b="0" dirty="0" err="1" smtClean="0"/>
              <a:t>hoja</a:t>
            </a:r>
            <a:r>
              <a:rPr lang="en-US" sz="4400" b="0" dirty="0" smtClean="0"/>
              <a:t> CAPITULO 7: REPASO DEL CAPITULO Pt. 2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b="0" dirty="0" smtClean="0"/>
              <a:t>SIGN </a:t>
            </a:r>
            <a:r>
              <a:rPr lang="en-US" sz="4400" b="0" u="sng" dirty="0" smtClean="0"/>
              <a:t>Quiz 4: </a:t>
            </a:r>
            <a:r>
              <a:rPr lang="en-US" sz="4400" b="0" u="sng" dirty="0" err="1" smtClean="0"/>
              <a:t>Capitulo</a:t>
            </a:r>
            <a:r>
              <a:rPr lang="en-US" sz="4400" b="0" u="sng" dirty="0" smtClean="0"/>
              <a:t> 7</a:t>
            </a:r>
            <a:r>
              <a:rPr lang="en-US" sz="4400" b="0" dirty="0" smtClean="0"/>
              <a:t> by </a:t>
            </a:r>
            <a:r>
              <a:rPr lang="en-US" sz="4400" b="0" dirty="0" smtClean="0"/>
              <a:t>TUESDAY</a:t>
            </a:r>
            <a:endParaRPr lang="en-US" sz="4400" b="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/>
              <a:t>EXAMEN: CAPITULO 7 </a:t>
            </a:r>
            <a:r>
              <a:rPr lang="en-US" sz="3600" b="0" dirty="0"/>
              <a:t>is </a:t>
            </a:r>
            <a:r>
              <a:rPr lang="en-US" sz="3600" b="0" dirty="0" smtClean="0"/>
              <a:t>ON </a:t>
            </a:r>
            <a:r>
              <a:rPr lang="en-US" sz="3600" b="0" dirty="0" smtClean="0"/>
              <a:t>THURSDAY</a:t>
            </a:r>
            <a:endParaRPr lang="en-US" sz="3600" b="0" dirty="0"/>
          </a:p>
          <a:p>
            <a:pPr marL="914400" lvl="1" indent="-457200"/>
            <a:r>
              <a:rPr lang="en-US" sz="3600" dirty="0"/>
              <a:t>Summer /Winter vacation vocabulary</a:t>
            </a:r>
          </a:p>
          <a:p>
            <a:pPr marL="914400" lvl="1" indent="-457200"/>
            <a:r>
              <a:rPr lang="en-US" sz="3600" dirty="0" err="1"/>
              <a:t>Preterite</a:t>
            </a:r>
            <a:r>
              <a:rPr lang="en-US" sz="3600" dirty="0"/>
              <a:t> tense: -AR, </a:t>
            </a:r>
            <a:r>
              <a:rPr lang="en-US" sz="3600" dirty="0" err="1"/>
              <a:t>Ser</a:t>
            </a:r>
            <a:r>
              <a:rPr lang="en-US" sz="3600" dirty="0"/>
              <a:t>/</a:t>
            </a:r>
            <a:r>
              <a:rPr lang="en-US" sz="3600" dirty="0" err="1"/>
              <a:t>Ir</a:t>
            </a:r>
            <a:r>
              <a:rPr lang="en-US" sz="3600" dirty="0"/>
              <a:t>, -CAR, -GAR, -ZAR</a:t>
            </a:r>
          </a:p>
          <a:p>
            <a:pPr marL="914400" lvl="1" indent="-457200"/>
            <a:r>
              <a:rPr lang="en-US" sz="3600" dirty="0"/>
              <a:t>P. O. D (</a:t>
            </a:r>
            <a:r>
              <a:rPr lang="en-US" sz="3600" dirty="0" err="1"/>
              <a:t>pronombre</a:t>
            </a:r>
            <a:r>
              <a:rPr lang="en-US" sz="3600" dirty="0"/>
              <a:t> de </a:t>
            </a:r>
            <a:r>
              <a:rPr lang="en-US" sz="3600" dirty="0" err="1"/>
              <a:t>objecto</a:t>
            </a:r>
            <a:r>
              <a:rPr lang="en-US" sz="3600" dirty="0"/>
              <a:t> </a:t>
            </a:r>
            <a:r>
              <a:rPr lang="en-US" sz="3600" dirty="0" err="1"/>
              <a:t>directo</a:t>
            </a:r>
            <a:r>
              <a:rPr lang="en-US" sz="3600" dirty="0"/>
              <a:t>)</a:t>
            </a:r>
          </a:p>
          <a:p>
            <a:pPr marL="914400" lvl="1" indent="-457200"/>
            <a:r>
              <a:rPr lang="en-US" sz="3600" dirty="0"/>
              <a:t>Cultural Readings</a:t>
            </a:r>
          </a:p>
          <a:p>
            <a:pPr marL="1600200" lvl="2" indent="-457200"/>
            <a:r>
              <a:rPr lang="en-US" sz="3600" dirty="0"/>
              <a:t>Un </a:t>
            </a:r>
            <a:r>
              <a:rPr lang="en-US" sz="3600" dirty="0" err="1"/>
              <a:t>dia</a:t>
            </a:r>
            <a:r>
              <a:rPr lang="en-US" sz="3600" dirty="0"/>
              <a:t> </a:t>
            </a:r>
            <a:r>
              <a:rPr lang="en-US" sz="3600" dirty="0" err="1"/>
              <a:t>en</a:t>
            </a:r>
            <a:r>
              <a:rPr lang="en-US" sz="3600" dirty="0"/>
              <a:t> </a:t>
            </a:r>
            <a:r>
              <a:rPr lang="en-US" sz="3600" dirty="0" err="1"/>
              <a:t>una</a:t>
            </a:r>
            <a:r>
              <a:rPr lang="en-US" sz="3600" dirty="0"/>
              <a:t> playa de </a:t>
            </a:r>
            <a:r>
              <a:rPr lang="en-US" sz="3600" dirty="0" err="1"/>
              <a:t>España</a:t>
            </a:r>
            <a:r>
              <a:rPr lang="en-US" sz="3600" dirty="0"/>
              <a:t> p. 250</a:t>
            </a:r>
          </a:p>
        </p:txBody>
      </p:sp>
    </p:spTree>
    <p:extLst>
      <p:ext uri="{BB962C8B-B14F-4D97-AF65-F5344CB8AC3E}">
        <p14:creationId xmlns:p14="http://schemas.microsoft.com/office/powerpoint/2010/main" val="366746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9163</TotalTime>
  <Words>361</Words>
  <Application>Microsoft Office PowerPoint</Application>
  <PresentationFormat>On-screen Show (4:3)</PresentationFormat>
  <Paragraphs>63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Essential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TARea 61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Clase 802 la fecha es el 29 de enero del 2016</dc:title>
  <dc:creator>Helen Zumaeta</dc:creator>
  <cp:lastModifiedBy>Helen Zumaeta</cp:lastModifiedBy>
  <cp:revision>49</cp:revision>
  <cp:lastPrinted>2016-01-29T14:30:27Z</cp:lastPrinted>
  <dcterms:created xsi:type="dcterms:W3CDTF">2016-01-28T21:15:21Z</dcterms:created>
  <dcterms:modified xsi:type="dcterms:W3CDTF">2018-03-16T16:43:14Z</dcterms:modified>
</cp:coreProperties>
</file>